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1" r:id="rId11"/>
    <p:sldId id="262" r:id="rId12"/>
  </p:sldIdLst>
  <p:sldSz cx="12192000" cy="6858000"/>
  <p:notesSz cx="6858000" cy="9144000"/>
  <p:embeddedFontLst>
    <p:embeddedFont>
      <p:font typeface="Comic Sans MS" panose="030F0902030302020204" pitchFamily="66" charset="0"/>
      <p:regular r:id="rId14"/>
    </p:embeddedFon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Raleway" pitchFamily="2" charset="77"/>
      <p:regular r:id="rId19"/>
      <p:bold r:id="rId20"/>
      <p:italic r:id="rId21"/>
      <p:boldItalic r:id="rId22"/>
    </p:embeddedFont>
    <p:embeddedFont>
      <p:font typeface="Trebuchet MS" panose="020B0703020202090204" pitchFamily="34" charset="0"/>
      <p:regular r:id="rId23"/>
      <p:bold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93a9657fe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93a9657fe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93a9657fe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093a9657fe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93a9657f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1093a9657f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93a9657f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93a9657f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93a9657f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93a9657f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1251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93a9657f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93a9657f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3640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93a9657f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93a9657f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2517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93a9657f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93a9657f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1569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3303633" y="554200"/>
            <a:ext cx="8325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3303633" y="6320000"/>
            <a:ext cx="8325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566931" y="554200"/>
            <a:ext cx="244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162300" y="840300"/>
            <a:ext cx="8442000" cy="205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187022" y="4317933"/>
            <a:ext cx="8442000" cy="1655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566934" y="6320000"/>
            <a:ext cx="11062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566934" y="554200"/>
            <a:ext cx="110625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1138600" y="1739800"/>
            <a:ext cx="9914700" cy="2051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Lato"/>
              <a:buNone/>
              <a:defRPr sz="1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1138600" y="3892600"/>
            <a:ext cx="9914700" cy="142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566934" y="554200"/>
            <a:ext cx="110625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566934" y="6320000"/>
            <a:ext cx="11062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541900" y="2409100"/>
            <a:ext cx="11062500" cy="2055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3303633" y="554200"/>
            <a:ext cx="83256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3303633" y="6320000"/>
            <a:ext cx="8325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566931" y="554200"/>
            <a:ext cx="244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3200333" y="767933"/>
            <a:ext cx="8428800" cy="84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3213483" y="2127701"/>
            <a:ext cx="8428800" cy="400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3303633" y="554200"/>
            <a:ext cx="83256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3303633" y="6320000"/>
            <a:ext cx="8325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566931" y="554200"/>
            <a:ext cx="244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3200333" y="767933"/>
            <a:ext cx="8428800" cy="84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3200403" y="2136900"/>
            <a:ext cx="4095300" cy="400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7534096" y="2136900"/>
            <a:ext cx="4095300" cy="400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04400" y="548767"/>
            <a:ext cx="11360700" cy="85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566931" y="554200"/>
            <a:ext cx="244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26000" y="1248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26000" y="2462405"/>
            <a:ext cx="3744000" cy="374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566931" y="554200"/>
            <a:ext cx="244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77471" y="949521"/>
            <a:ext cx="8325600" cy="5114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6096000" y="167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54000" y="1863133"/>
            <a:ext cx="5393700" cy="175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54000" y="3647161"/>
            <a:ext cx="5393700" cy="179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566934" y="6320000"/>
            <a:ext cx="11062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566931" y="554200"/>
            <a:ext cx="244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437356" y="5634700"/>
            <a:ext cx="111849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200333" y="767933"/>
            <a:ext cx="8428800" cy="8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sz="4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sz="4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sz="4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sz="4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sz="4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sz="4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sz="4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sz="4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sz="4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13483" y="2127701"/>
            <a:ext cx="8428800" cy="4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Lato"/>
              <a:buChar char="●"/>
              <a:defRPr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ato"/>
              <a:buChar char="○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ato"/>
              <a:buChar char="■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ato"/>
              <a:buChar char="●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ato"/>
              <a:buChar char="○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ato"/>
              <a:buChar char="■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ato"/>
              <a:buChar char="●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ato"/>
              <a:buChar char="○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ato"/>
              <a:buChar char="■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3162300" y="840300"/>
            <a:ext cx="8442000" cy="20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en-GB" b="1" dirty="0"/>
              <a:t>Parallel</a:t>
            </a:r>
            <a:br>
              <a:rPr lang="en-GB" b="1" dirty="0"/>
            </a:br>
            <a:r>
              <a:rPr lang="en-GB" b="1" dirty="0"/>
              <a:t>Image</a:t>
            </a:r>
            <a:r>
              <a:rPr lang="en-GB" dirty="0"/>
              <a:t> </a:t>
            </a:r>
            <a:r>
              <a:rPr lang="en-GB" b="1" dirty="0"/>
              <a:t>clustering</a:t>
            </a:r>
            <a:endParaRPr dirty="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363191" y="4317933"/>
            <a:ext cx="9265832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GB" b="1" dirty="0"/>
              <a:t>Evgeniy </a:t>
            </a:r>
            <a:r>
              <a:rPr lang="en-GB" b="1" dirty="0" err="1"/>
              <a:t>Garsiya</a:t>
            </a:r>
            <a:r>
              <a:rPr lang="en-GB" b="1" dirty="0"/>
              <a:t>, Ivan Anisimov, Victor </a:t>
            </a:r>
            <a:r>
              <a:rPr lang="en-GB" b="1" dirty="0" err="1"/>
              <a:t>Adamovich</a:t>
            </a:r>
            <a:r>
              <a:rPr lang="en-GB" b="1" dirty="0"/>
              <a:t>, Lina </a:t>
            </a:r>
            <a:r>
              <a:rPr lang="en-GB" b="1" dirty="0" err="1"/>
              <a:t>Bashaeva</a:t>
            </a:r>
            <a:endParaRPr b="1" dirty="0"/>
          </a:p>
          <a:p>
            <a:pPr marL="0" lvl="0" indent="0" algn="r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449041" cy="3478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379324"/>
            <a:ext cx="5449050" cy="3478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2935" y="0"/>
            <a:ext cx="5449066" cy="3478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2952" y="3379325"/>
            <a:ext cx="5449047" cy="3478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8"/>
          <p:cNvSpPr/>
          <p:nvPr/>
        </p:nvSpPr>
        <p:spPr>
          <a:xfrm>
            <a:off x="2610075" y="241375"/>
            <a:ext cx="228900" cy="1989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4182350" y="3645300"/>
            <a:ext cx="228900" cy="1989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11348950" y="304800"/>
            <a:ext cx="228900" cy="1989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11742700" y="3645300"/>
            <a:ext cx="228900" cy="1989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5561088" y="1480135"/>
            <a:ext cx="1069800" cy="518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8"/>
          <p:cNvSpPr txBox="1"/>
          <p:nvPr/>
        </p:nvSpPr>
        <p:spPr>
          <a:xfrm>
            <a:off x="5480175" y="1136875"/>
            <a:ext cx="518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Lato"/>
                <a:ea typeface="Lato"/>
                <a:cs typeface="Lato"/>
                <a:sym typeface="Lato"/>
              </a:rPr>
              <a:t>MS</a:t>
            </a: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6029700" y="1136875"/>
            <a:ext cx="518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Lato"/>
                <a:ea typeface="Lato"/>
                <a:cs typeface="Lato"/>
                <a:sym typeface="Lato"/>
              </a:rPr>
              <a:t>MP</a:t>
            </a: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5" name="Google Shape;145;p18"/>
          <p:cNvCxnSpPr/>
          <p:nvPr/>
        </p:nvCxnSpPr>
        <p:spPr>
          <a:xfrm rot="10800000">
            <a:off x="5958800" y="1080075"/>
            <a:ext cx="14100" cy="369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6" name="Google Shape;146;p18"/>
          <p:cNvCxnSpPr/>
          <p:nvPr/>
        </p:nvCxnSpPr>
        <p:spPr>
          <a:xfrm rot="10800000">
            <a:off x="6482638" y="1080075"/>
            <a:ext cx="14100" cy="369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7" name="Google Shape;147;p18"/>
          <p:cNvSpPr/>
          <p:nvPr/>
        </p:nvSpPr>
        <p:spPr>
          <a:xfrm rot="5400000">
            <a:off x="5173338" y="3050110"/>
            <a:ext cx="1069800" cy="518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8"/>
          <p:cNvSpPr txBox="1"/>
          <p:nvPr/>
        </p:nvSpPr>
        <p:spPr>
          <a:xfrm>
            <a:off x="5777625" y="2737200"/>
            <a:ext cx="518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Lato"/>
                <a:ea typeface="Lato"/>
                <a:cs typeface="Lato"/>
                <a:sym typeface="Lato"/>
              </a:rPr>
              <a:t>MS</a:t>
            </a: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9" name="Google Shape;149;p18"/>
          <p:cNvCxnSpPr/>
          <p:nvPr/>
        </p:nvCxnSpPr>
        <p:spPr>
          <a:xfrm>
            <a:off x="6204300" y="2737200"/>
            <a:ext cx="14700" cy="505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0" name="Google Shape;150;p18"/>
          <p:cNvSpPr txBox="1"/>
          <p:nvPr/>
        </p:nvSpPr>
        <p:spPr>
          <a:xfrm>
            <a:off x="6296025" y="2737200"/>
            <a:ext cx="518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Lato"/>
                <a:ea typeface="Lato"/>
                <a:cs typeface="Lato"/>
                <a:sym typeface="Lato"/>
              </a:rPr>
              <a:t>MP</a:t>
            </a: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1" name="Google Shape;151;p18"/>
          <p:cNvCxnSpPr/>
          <p:nvPr/>
        </p:nvCxnSpPr>
        <p:spPr>
          <a:xfrm>
            <a:off x="6742950" y="2737200"/>
            <a:ext cx="14700" cy="505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/>
        </p:nvSpPr>
        <p:spPr>
          <a:xfrm>
            <a:off x="411750" y="340125"/>
            <a:ext cx="4841700" cy="1913314"/>
          </a:xfrm>
          <a:prstGeom prst="rect">
            <a:avLst/>
          </a:prstGeom>
          <a:solidFill>
            <a:schemeClr val="accent6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190500" lvl="0" indent="0" algn="l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GB" sz="2200" dirty="0">
                <a:latin typeface="Comic Sans MS"/>
                <a:ea typeface="Comic Sans MS"/>
                <a:cs typeface="Comic Sans MS"/>
                <a:sym typeface="Comic Sans MS"/>
              </a:rPr>
              <a:t>1.  On little images there is no reason to use more than 5 processes</a:t>
            </a:r>
            <a:endParaRPr sz="2200" dirty="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411750" y="3228300"/>
            <a:ext cx="5165700" cy="2421145"/>
          </a:xfrm>
          <a:prstGeom prst="rect">
            <a:avLst/>
          </a:prstGeom>
          <a:solidFill>
            <a:schemeClr val="accent6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190500" lvl="0" indent="0" algn="l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GB" sz="2200" dirty="0">
                <a:latin typeface="Comic Sans MS"/>
                <a:ea typeface="Comic Sans MS"/>
                <a:cs typeface="Comic Sans MS"/>
                <a:sym typeface="Comic Sans MS"/>
              </a:rPr>
              <a:t>2. On little images with greater   number of clusters we need more than 5 processes to achieve some speedup</a:t>
            </a:r>
            <a:endParaRPr sz="2200" dirty="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6576675" y="1689000"/>
            <a:ext cx="5165700" cy="1913314"/>
          </a:xfrm>
          <a:prstGeom prst="rect">
            <a:avLst/>
          </a:prstGeom>
          <a:solidFill>
            <a:schemeClr val="accent6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190500" lvl="0" indent="0" algn="l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GB" sz="2200" dirty="0">
                <a:latin typeface="Comic Sans MS"/>
                <a:ea typeface="Comic Sans MS"/>
                <a:cs typeface="Comic Sans MS"/>
                <a:sym typeface="Comic Sans MS"/>
              </a:rPr>
              <a:t>3. On large images we can achieve good speedup if use more than 8 processes</a:t>
            </a:r>
            <a:endParaRPr sz="2200" dirty="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6576675" y="4798595"/>
            <a:ext cx="5165700" cy="1913314"/>
          </a:xfrm>
          <a:prstGeom prst="rect">
            <a:avLst/>
          </a:prstGeom>
          <a:solidFill>
            <a:schemeClr val="accent6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190500" lvl="0" indent="0" algn="l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GB" sz="2200" dirty="0">
                <a:latin typeface="Comic Sans MS"/>
                <a:ea typeface="Comic Sans MS"/>
                <a:cs typeface="Comic Sans MS"/>
                <a:sym typeface="Comic Sans MS"/>
              </a:rPr>
              <a:t>4. </a:t>
            </a:r>
            <a:r>
              <a:rPr lang="en-GB" sz="2200" dirty="0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On large images with greater k we need to use more than 12 processes to see good speedup</a:t>
            </a:r>
            <a:endParaRPr sz="2200" dirty="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4" descr="Color Quantization with OpenCV using K-Means Clustering - PyImageSearch"/>
          <p:cNvPicPr preferRelativeResize="0"/>
          <p:nvPr/>
        </p:nvPicPr>
        <p:blipFill rotWithShape="1">
          <a:blip r:embed="rId3">
            <a:alphaModFix/>
          </a:blip>
          <a:srcRect t="1625"/>
          <a:stretch/>
        </p:blipFill>
        <p:spPr>
          <a:xfrm>
            <a:off x="5979884" y="340112"/>
            <a:ext cx="5952811" cy="6177776"/>
          </a:xfrm>
          <a:prstGeom prst="rect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9" name="Google Shape;79;p14"/>
          <p:cNvSpPr/>
          <p:nvPr/>
        </p:nvSpPr>
        <p:spPr>
          <a:xfrm>
            <a:off x="8382655" y="1004762"/>
            <a:ext cx="978408" cy="48463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9050" cap="rnd" cmpd="sng">
            <a:solidFill>
              <a:srgbClr val="4594A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8382655" y="3186684"/>
            <a:ext cx="978408" cy="48463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9050" cap="rnd" cmpd="sng">
            <a:solidFill>
              <a:srgbClr val="4594A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8382655" y="5539591"/>
            <a:ext cx="978408" cy="48463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9050" cap="rnd" cmpd="sng">
            <a:solidFill>
              <a:srgbClr val="4594A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167475" y="340100"/>
            <a:ext cx="5683200" cy="2312100"/>
          </a:xfrm>
          <a:prstGeom prst="rect">
            <a:avLst/>
          </a:prstGeom>
          <a:solidFill>
            <a:schemeClr val="accent6"/>
          </a:solidFill>
          <a:ln w="38100" cap="flat" cmpd="sng">
            <a:solidFill>
              <a:srgbClr val="783F0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 dirty="0">
                <a:solidFill>
                  <a:srgbClr val="783F04"/>
                </a:solidFill>
                <a:latin typeface="Comic Sans MS"/>
                <a:ea typeface="Comic Sans MS"/>
                <a:cs typeface="Comic Sans MS"/>
                <a:sym typeface="Comic Sans MS"/>
              </a:rPr>
              <a:t>Image segmentation</a:t>
            </a:r>
            <a:r>
              <a:rPr lang="en-GB" sz="2200" dirty="0">
                <a:solidFill>
                  <a:srgbClr val="783F04"/>
                </a:solidFill>
                <a:latin typeface="Comic Sans MS"/>
                <a:ea typeface="Comic Sans MS"/>
                <a:cs typeface="Comic Sans MS"/>
                <a:sym typeface="Comic Sans MS"/>
              </a:rPr>
              <a:t> is the process of partitioning an image into multiple different regions (or segments). The goal is to change the representation of the image into an easier and more meaningful image.</a:t>
            </a:r>
            <a:endParaRPr sz="2200" dirty="0">
              <a:solidFill>
                <a:srgbClr val="783F04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207225" y="3013775"/>
            <a:ext cx="5603700" cy="3504000"/>
          </a:xfrm>
          <a:prstGeom prst="rect">
            <a:avLst/>
          </a:prstGeom>
          <a:solidFill>
            <a:schemeClr val="accent6"/>
          </a:solidFill>
          <a:ln w="38100" cap="flat" cmpd="sng">
            <a:solidFill>
              <a:srgbClr val="783F0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rgbClr val="783F04"/>
                </a:solidFill>
                <a:latin typeface="Comic Sans MS"/>
                <a:ea typeface="Comic Sans MS"/>
                <a:cs typeface="Comic Sans MS"/>
                <a:sym typeface="Comic Sans MS"/>
              </a:rPr>
              <a:t>K-means clustering </a:t>
            </a:r>
            <a:r>
              <a:rPr lang="en-GB" sz="2200">
                <a:solidFill>
                  <a:srgbClr val="783F04"/>
                </a:solidFill>
                <a:latin typeface="Comic Sans MS"/>
                <a:ea typeface="Comic Sans MS"/>
                <a:cs typeface="Comic Sans MS"/>
                <a:sym typeface="Comic Sans MS"/>
              </a:rPr>
              <a:t>is an unsupervised machine learning algorithm that aims to partition </a:t>
            </a:r>
            <a:r>
              <a:rPr lang="en-GB" sz="2200" b="1">
                <a:solidFill>
                  <a:srgbClr val="783F04"/>
                </a:solidFill>
                <a:latin typeface="Comic Sans MS"/>
                <a:ea typeface="Comic Sans MS"/>
                <a:cs typeface="Comic Sans MS"/>
                <a:sym typeface="Comic Sans MS"/>
              </a:rPr>
              <a:t>N</a:t>
            </a:r>
            <a:r>
              <a:rPr lang="en-GB" sz="2200">
                <a:solidFill>
                  <a:srgbClr val="783F04"/>
                </a:solidFill>
                <a:latin typeface="Comic Sans MS"/>
                <a:ea typeface="Comic Sans MS"/>
                <a:cs typeface="Comic Sans MS"/>
                <a:sym typeface="Comic Sans MS"/>
              </a:rPr>
              <a:t> observations into </a:t>
            </a:r>
            <a:r>
              <a:rPr lang="en-GB" sz="2200" b="1">
                <a:solidFill>
                  <a:srgbClr val="783F04"/>
                </a:solidFill>
                <a:latin typeface="Comic Sans MS"/>
                <a:ea typeface="Comic Sans MS"/>
                <a:cs typeface="Comic Sans MS"/>
                <a:sym typeface="Comic Sans MS"/>
              </a:rPr>
              <a:t>K</a:t>
            </a:r>
            <a:r>
              <a:rPr lang="en-GB" sz="2200">
                <a:solidFill>
                  <a:srgbClr val="783F04"/>
                </a:solidFill>
                <a:latin typeface="Comic Sans MS"/>
                <a:ea typeface="Comic Sans MS"/>
                <a:cs typeface="Comic Sans MS"/>
                <a:sym typeface="Comic Sans MS"/>
              </a:rPr>
              <a:t> clusters in which each observation belongs to the cluster with the nearest mean. A cluster refers to a collection of data points aggregated together because of certain similarities. For image segmentation, clusters here are different image colours.</a:t>
            </a:r>
            <a:endParaRPr sz="2200">
              <a:solidFill>
                <a:srgbClr val="783F04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8100" y="347775"/>
            <a:ext cx="6850475" cy="60538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/>
        </p:nvSpPr>
        <p:spPr>
          <a:xfrm>
            <a:off x="6157132" y="1139019"/>
            <a:ext cx="1317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Random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centroids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0" name="Google Shape;90;p15"/>
          <p:cNvCxnSpPr>
            <a:stCxn id="89" idx="3"/>
          </p:cNvCxnSpPr>
          <p:nvPr/>
        </p:nvCxnSpPr>
        <p:spPr>
          <a:xfrm>
            <a:off x="7474132" y="1508469"/>
            <a:ext cx="2291100" cy="7905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91" name="Google Shape;91;p15"/>
          <p:cNvCxnSpPr>
            <a:stCxn id="89" idx="2"/>
          </p:cNvCxnSpPr>
          <p:nvPr/>
        </p:nvCxnSpPr>
        <p:spPr>
          <a:xfrm flipH="1">
            <a:off x="6806332" y="1877919"/>
            <a:ext cx="9300" cy="3051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92" name="Google Shape;92;p15"/>
          <p:cNvCxnSpPr/>
          <p:nvPr/>
        </p:nvCxnSpPr>
        <p:spPr>
          <a:xfrm flipH="1">
            <a:off x="6878953" y="4062670"/>
            <a:ext cx="1100400" cy="818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stealth" w="med" len="med"/>
            <a:tailEnd type="stealth" w="med" len="med"/>
          </a:ln>
        </p:spPr>
      </p:cxnSp>
      <p:cxnSp>
        <p:nvCxnSpPr>
          <p:cNvPr id="93" name="Google Shape;93;p15"/>
          <p:cNvCxnSpPr/>
          <p:nvPr/>
        </p:nvCxnSpPr>
        <p:spPr>
          <a:xfrm flipH="1">
            <a:off x="7922930" y="2375317"/>
            <a:ext cx="1860600" cy="1687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stealth" w="med" len="med"/>
            <a:tailEnd type="stealth" w="med" len="med"/>
          </a:ln>
        </p:spPr>
      </p:cxnSp>
      <p:sp>
        <p:nvSpPr>
          <p:cNvPr id="94" name="Google Shape;94;p15"/>
          <p:cNvSpPr txBox="1"/>
          <p:nvPr/>
        </p:nvSpPr>
        <p:spPr>
          <a:xfrm>
            <a:off x="7126550" y="4251075"/>
            <a:ext cx="131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D1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7814802" y="3036030"/>
            <a:ext cx="131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D2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5660367" y="4564055"/>
            <a:ext cx="131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C1</a:t>
            </a:r>
            <a:endParaRPr sz="1800"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10036169" y="2087046"/>
            <a:ext cx="131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C2</a:t>
            </a:r>
            <a:endParaRPr sz="1800"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7474154" y="3927550"/>
            <a:ext cx="131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P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697875" y="3711375"/>
            <a:ext cx="3308828" cy="11697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Trebuchet MS"/>
                <a:ea typeface="Trebuchet MS"/>
                <a:cs typeface="Trebuchet MS"/>
                <a:sym typeface="Trebuchet MS"/>
              </a:rPr>
              <a:t>If distance D1 from point P to centroid C1 is less then distance D2, we will refer point P to cluster of centroid C1</a:t>
            </a:r>
            <a:endParaRPr sz="1600" b="1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4">
            <a:alphaModFix/>
          </a:blip>
          <a:srcRect t="5177"/>
          <a:stretch/>
        </p:blipFill>
        <p:spPr>
          <a:xfrm>
            <a:off x="0" y="0"/>
            <a:ext cx="3343699" cy="2837577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/>
          <p:nvPr/>
        </p:nvSpPr>
        <p:spPr>
          <a:xfrm rot="1530630">
            <a:off x="3514291" y="935892"/>
            <a:ext cx="1363204" cy="68167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5"/>
          <p:cNvSpPr txBox="1"/>
          <p:nvPr/>
        </p:nvSpPr>
        <p:spPr>
          <a:xfrm>
            <a:off x="303482" y="191594"/>
            <a:ext cx="1317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Initialize data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5">
            <a:alphaModFix/>
          </a:blip>
          <a:srcRect l="8525" b="5311"/>
          <a:stretch/>
        </p:blipFill>
        <p:spPr>
          <a:xfrm>
            <a:off x="432300" y="3286625"/>
            <a:ext cx="3429750" cy="340765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/>
          <p:nvPr/>
        </p:nvSpPr>
        <p:spPr>
          <a:xfrm rot="9106617">
            <a:off x="3805469" y="5446143"/>
            <a:ext cx="1363275" cy="68170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530632" y="3497719"/>
            <a:ext cx="1317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Moved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centroids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06" name="Google Shape;106;p15"/>
          <p:cNvCxnSpPr>
            <a:stCxn id="105" idx="2"/>
          </p:cNvCxnSpPr>
          <p:nvPr/>
        </p:nvCxnSpPr>
        <p:spPr>
          <a:xfrm flipH="1">
            <a:off x="1064932" y="4236619"/>
            <a:ext cx="124200" cy="17838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07" name="Google Shape;107;p15"/>
          <p:cNvCxnSpPr>
            <a:stCxn id="105" idx="3"/>
          </p:cNvCxnSpPr>
          <p:nvPr/>
        </p:nvCxnSpPr>
        <p:spPr>
          <a:xfrm>
            <a:off x="1847632" y="3867169"/>
            <a:ext cx="850200" cy="591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08" name="Google Shape;108;p15"/>
          <p:cNvSpPr/>
          <p:nvPr/>
        </p:nvSpPr>
        <p:spPr>
          <a:xfrm rot="2285439">
            <a:off x="3805537" y="3526231"/>
            <a:ext cx="1363089" cy="68187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 txBox="1"/>
          <p:nvPr/>
        </p:nvSpPr>
        <p:spPr>
          <a:xfrm>
            <a:off x="3828607" y="4555969"/>
            <a:ext cx="1317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Until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Trebuchet MS"/>
                <a:ea typeface="Trebuchet MS"/>
                <a:cs typeface="Trebuchet MS"/>
                <a:sym typeface="Trebuchet MS"/>
              </a:rPr>
              <a:t>converge</a:t>
            </a:r>
            <a:endParaRPr sz="18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36050"/>
            <a:ext cx="12192002" cy="5204074"/>
          </a:xfrm>
          <a:prstGeom prst="rect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5" name="Google Shape;115;p16"/>
          <p:cNvSpPr txBox="1"/>
          <p:nvPr/>
        </p:nvSpPr>
        <p:spPr>
          <a:xfrm>
            <a:off x="8093300" y="1773100"/>
            <a:ext cx="3791100" cy="4617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Trebuchet MS"/>
                <a:ea typeface="Trebuchet MS"/>
                <a:cs typeface="Trebuchet MS"/>
                <a:sym typeface="Trebuchet MS"/>
              </a:rPr>
              <a:t>Critical number of iterations = 100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16" name="Google Shape;116;p16"/>
          <p:cNvCxnSpPr>
            <a:stCxn id="115" idx="1"/>
          </p:cNvCxnSpPr>
          <p:nvPr/>
        </p:nvCxnSpPr>
        <p:spPr>
          <a:xfrm flipH="1">
            <a:off x="7198700" y="2003950"/>
            <a:ext cx="894600" cy="4809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17" name="Google Shape;117;p16"/>
          <p:cNvSpPr txBox="1"/>
          <p:nvPr/>
        </p:nvSpPr>
        <p:spPr>
          <a:xfrm>
            <a:off x="5377500" y="961725"/>
            <a:ext cx="2545500" cy="7389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Trebuchet MS"/>
                <a:ea typeface="Trebuchet MS"/>
                <a:cs typeface="Trebuchet MS"/>
                <a:sym typeface="Trebuchet MS"/>
              </a:rPr>
              <a:t>Critical number of centroid moving = 0.2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18" name="Google Shape;118;p16"/>
          <p:cNvCxnSpPr>
            <a:stCxn id="117" idx="2"/>
          </p:cNvCxnSpPr>
          <p:nvPr/>
        </p:nvCxnSpPr>
        <p:spPr>
          <a:xfrm flipH="1">
            <a:off x="4174350" y="1700625"/>
            <a:ext cx="2475900" cy="7983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19" name="Google Shape;119;p16"/>
          <p:cNvSpPr txBox="1"/>
          <p:nvPr/>
        </p:nvSpPr>
        <p:spPr>
          <a:xfrm>
            <a:off x="3381900" y="2865500"/>
            <a:ext cx="1995600" cy="4311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Trebuchet MS"/>
                <a:ea typeface="Trebuchet MS"/>
                <a:cs typeface="Trebuchet MS"/>
                <a:sym typeface="Trebuchet MS"/>
              </a:rPr>
              <a:t>Number of clusters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0" name="Google Shape;120;p16"/>
          <p:cNvCxnSpPr>
            <a:stCxn id="119" idx="1"/>
          </p:cNvCxnSpPr>
          <p:nvPr/>
        </p:nvCxnSpPr>
        <p:spPr>
          <a:xfrm flipH="1">
            <a:off x="823500" y="3081050"/>
            <a:ext cx="2558400" cy="144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21" name="Google Shape;121;p16"/>
          <p:cNvSpPr txBox="1"/>
          <p:nvPr/>
        </p:nvSpPr>
        <p:spPr>
          <a:xfrm>
            <a:off x="4316425" y="3890450"/>
            <a:ext cx="2782800" cy="4617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12529"/>
                </a:solidFill>
                <a:latin typeface="Trebuchet MS"/>
                <a:ea typeface="Trebuchet MS"/>
                <a:cs typeface="Trebuchet MS"/>
                <a:sym typeface="Trebuchet MS"/>
              </a:rPr>
              <a:t>0</a:t>
            </a:r>
            <a:r>
              <a:rPr lang="en-GB" sz="1800">
                <a:solidFill>
                  <a:srgbClr val="2125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GB" sz="1800">
                <a:solidFill>
                  <a:srgbClr val="212529"/>
                </a:solidFill>
                <a:latin typeface="Trebuchet MS"/>
                <a:ea typeface="Trebuchet MS"/>
                <a:cs typeface="Trebuchet MS"/>
                <a:sym typeface="Trebuchet MS"/>
              </a:rPr>
              <a:t>1, 2</a:t>
            </a:r>
            <a:r>
              <a:rPr lang="en-GB" sz="1800">
                <a:solidFill>
                  <a:srgbClr val="2125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or </a:t>
            </a:r>
            <a:r>
              <a:rPr lang="en-GB" sz="1800">
                <a:solidFill>
                  <a:srgbClr val="212529"/>
                </a:solidFill>
                <a:latin typeface="Trebuchet MS"/>
                <a:ea typeface="Trebuchet MS"/>
                <a:cs typeface="Trebuchet MS"/>
                <a:sym typeface="Trebuchet MS"/>
              </a:rPr>
              <a:t>3</a:t>
            </a:r>
            <a:r>
              <a:rPr lang="en-GB" sz="1800">
                <a:solidFill>
                  <a:srgbClr val="2125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(since </a:t>
            </a:r>
            <a:r>
              <a:rPr lang="en-GB" sz="1800">
                <a:solidFill>
                  <a:srgbClr val="212529"/>
                </a:solidFill>
                <a:latin typeface="Trebuchet MS"/>
                <a:ea typeface="Trebuchet MS"/>
                <a:cs typeface="Trebuchet MS"/>
                <a:sym typeface="Trebuchet MS"/>
              </a:rPr>
              <a:t>k = 4</a:t>
            </a:r>
            <a:r>
              <a:rPr lang="en-GB" sz="1800">
                <a:solidFill>
                  <a:srgbClr val="2125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2" name="Google Shape;122;p16"/>
          <p:cNvCxnSpPr>
            <a:stCxn id="121" idx="1"/>
          </p:cNvCxnSpPr>
          <p:nvPr/>
        </p:nvCxnSpPr>
        <p:spPr>
          <a:xfrm rot="10800000">
            <a:off x="1178425" y="3762800"/>
            <a:ext cx="3138000" cy="3585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23" name="Google Shape;123;p16"/>
          <p:cNvSpPr txBox="1"/>
          <p:nvPr/>
        </p:nvSpPr>
        <p:spPr>
          <a:xfrm>
            <a:off x="7384232" y="4335591"/>
            <a:ext cx="3237300" cy="1220817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90500" marR="190500" lvl="0" indent="0" algn="ctr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GB" sz="1800" dirty="0">
                <a:latin typeface="Trebuchet MS"/>
                <a:ea typeface="Trebuchet MS"/>
                <a:cs typeface="Trebuchet MS"/>
                <a:sym typeface="Trebuchet MS"/>
              </a:rPr>
              <a:t>convert all pixels to the </a:t>
            </a:r>
            <a:r>
              <a:rPr lang="en-GB" sz="1800" dirty="0" err="1">
                <a:latin typeface="Trebuchet MS"/>
                <a:ea typeface="Trebuchet MS"/>
                <a:cs typeface="Trebuchet MS"/>
                <a:sym typeface="Trebuchet MS"/>
              </a:rPr>
              <a:t>color</a:t>
            </a:r>
            <a:r>
              <a:rPr lang="en-GB" sz="1800" dirty="0">
                <a:latin typeface="Trebuchet MS"/>
                <a:ea typeface="Trebuchet MS"/>
                <a:cs typeface="Trebuchet MS"/>
                <a:sym typeface="Trebuchet MS"/>
              </a:rPr>
              <a:t> of the centroids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4" name="Google Shape;124;p16"/>
          <p:cNvCxnSpPr>
            <a:cxnSpLocks/>
            <a:stCxn id="123" idx="1"/>
          </p:cNvCxnSpPr>
          <p:nvPr/>
        </p:nvCxnSpPr>
        <p:spPr>
          <a:xfrm flipH="1">
            <a:off x="5377500" y="4946000"/>
            <a:ext cx="2006732" cy="24333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21050"/>
            <a:ext cx="11887201" cy="5815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AC1B2B-E327-C04B-ABD5-C97656E0F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992" y="0"/>
            <a:ext cx="86740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995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770312-D8DB-864F-A290-A03E646416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62"/>
          <a:stretch/>
        </p:blipFill>
        <p:spPr>
          <a:xfrm>
            <a:off x="1668689" y="171450"/>
            <a:ext cx="8854622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126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F8748F-2788-4F4E-9A69-ED4F3F9D9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774700"/>
            <a:ext cx="116078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137D7D-32C9-7641-A6F5-C65F7500C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1377" y="0"/>
            <a:ext cx="87692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062229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258</Words>
  <Application>Microsoft Macintosh PowerPoint</Application>
  <PresentationFormat>Widescreen</PresentationFormat>
  <Paragraphs>30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Trebuchet MS</vt:lpstr>
      <vt:lpstr>Comic Sans MS</vt:lpstr>
      <vt:lpstr>Lato</vt:lpstr>
      <vt:lpstr>Raleway</vt:lpstr>
      <vt:lpstr>Arial</vt:lpstr>
      <vt:lpstr>Swiss</vt:lpstr>
      <vt:lpstr>Parallel Image 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Image clustering</dc:title>
  <cp:lastModifiedBy>Евгений Гарсия</cp:lastModifiedBy>
  <cp:revision>2</cp:revision>
  <dcterms:modified xsi:type="dcterms:W3CDTF">2021-12-20T12:34:20Z</dcterms:modified>
</cp:coreProperties>
</file>